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65" r:id="rId5"/>
    <p:sldId id="262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6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0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7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52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0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5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1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8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5DB1A-C142-4B90-8F45-8F1C06B2452D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87410-4CC3-4620-ADED-24F4D182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gcos.nl/upload-66A6E-2DB65-E56ED/usa02.gif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gcos.nl/upload-66A6E-2DB65-E56ED/vk.gi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entv.nl/images/vlag-frankrijk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dezonne.com/Plaatjes/Duitsland.gif" TargetMode="External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524000" y="304800"/>
            <a:ext cx="91440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endParaRPr lang="nl-NL" sz="32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410535" y="1600200"/>
            <a:ext cx="5150769" cy="19082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Het Interbellum</a:t>
            </a:r>
          </a:p>
          <a:p>
            <a:pPr algn="ctr">
              <a:defRPr/>
            </a:pPr>
            <a:r>
              <a:rPr lang="nl-NL" sz="3200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Tussen de wereldoorlogen</a:t>
            </a:r>
          </a:p>
          <a:p>
            <a:pPr algn="ctr">
              <a:defRPr/>
            </a:pPr>
            <a:endParaRPr lang="nl-NL" b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  <a:p>
            <a:pPr algn="ctr">
              <a:defRPr/>
            </a:pPr>
            <a:r>
              <a:rPr lang="nl-NL" b="1" dirty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Crisis in Amerika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1929</a:t>
            </a:r>
          </a:p>
          <a:p>
            <a:pPr algn="ctr">
              <a:defRPr/>
            </a:pPr>
            <a:endParaRPr lang="nl-NL" b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2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8919"/>
            <a:ext cx="9144000" cy="1952367"/>
          </a:xfrm>
        </p:spPr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afloop</a:t>
            </a:r>
            <a:r>
              <a:rPr lang="en-US" dirty="0" smtClean="0"/>
              <a:t> van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Wereldoorlog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Duitsland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58995"/>
            <a:ext cx="9144000" cy="2798805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latin typeface="Tahoma" pitchFamily="34" charset="0"/>
              </a:rPr>
              <a:t>Vrede</a:t>
            </a:r>
            <a:r>
              <a:rPr lang="en-US" dirty="0">
                <a:latin typeface="Tahoma" pitchFamily="34" charset="0"/>
              </a:rPr>
              <a:t> van </a:t>
            </a:r>
            <a:r>
              <a:rPr lang="en-US" dirty="0" smtClean="0">
                <a:latin typeface="Tahoma" pitchFamily="34" charset="0"/>
              </a:rPr>
              <a:t>Versailles; </a:t>
            </a:r>
            <a:r>
              <a:rPr lang="en-US" dirty="0" err="1" smtClean="0">
                <a:latin typeface="Tahoma" pitchFamily="34" charset="0"/>
              </a:rPr>
              <a:t>Duitsland</a:t>
            </a:r>
            <a:endParaRPr lang="en-US" dirty="0" smtClean="0">
              <a:latin typeface="Tahoma" pitchFamily="34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  <a:defRPr/>
            </a:pPr>
            <a:r>
              <a:rPr lang="en-US" dirty="0" err="1" smtClean="0">
                <a:latin typeface="Tahoma" pitchFamily="34" charset="0"/>
              </a:rPr>
              <a:t>Verliest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10% van </a:t>
            </a:r>
            <a:r>
              <a:rPr lang="en-US" dirty="0" err="1">
                <a:latin typeface="Tahoma" pitchFamily="34" charset="0"/>
              </a:rPr>
              <a:t>zijn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grondgebied</a:t>
            </a:r>
            <a:r>
              <a:rPr lang="en-US" dirty="0">
                <a:latin typeface="Tahoma" pitchFamily="34" charset="0"/>
              </a:rPr>
              <a:t> + </a:t>
            </a:r>
            <a:r>
              <a:rPr lang="en-US" dirty="0" err="1">
                <a:latin typeface="Tahoma" pitchFamily="34" charset="0"/>
              </a:rPr>
              <a:t>moet</a:t>
            </a:r>
            <a:r>
              <a:rPr lang="en-US" dirty="0">
                <a:latin typeface="Tahoma" pitchFamily="34" charset="0"/>
              </a:rPr>
              <a:t>  </a:t>
            </a:r>
            <a:r>
              <a:rPr lang="en-US" dirty="0" err="1">
                <a:latin typeface="Tahoma" pitchFamily="34" charset="0"/>
              </a:rPr>
              <a:t>kolonies</a:t>
            </a:r>
            <a:r>
              <a:rPr lang="en-US" dirty="0">
                <a:latin typeface="Tahoma" pitchFamily="34" charset="0"/>
              </a:rPr>
              <a:t>   </a:t>
            </a:r>
            <a:r>
              <a:rPr lang="en-US" dirty="0" err="1" smtClean="0">
                <a:latin typeface="Tahoma" pitchFamily="34" charset="0"/>
              </a:rPr>
              <a:t>afstaan</a:t>
            </a:r>
            <a:endParaRPr lang="en-US" dirty="0" smtClean="0">
              <a:latin typeface="Tahoma" pitchFamily="34" charset="0"/>
            </a:endParaRPr>
          </a:p>
          <a:p>
            <a:pPr marL="457200" indent="-457200">
              <a:spcBef>
                <a:spcPct val="50000"/>
              </a:spcBef>
              <a:buAutoNum type="arabicPeriod"/>
              <a:defRPr/>
            </a:pPr>
            <a:r>
              <a:rPr lang="en-US" dirty="0" smtClean="0">
                <a:latin typeface="Tahoma" pitchFamily="34" charset="0"/>
              </a:rPr>
              <a:t>Leger </a:t>
            </a:r>
            <a:r>
              <a:rPr lang="en-US" dirty="0" err="1">
                <a:latin typeface="Tahoma" pitchFamily="34" charset="0"/>
              </a:rPr>
              <a:t>ingeperkt</a:t>
            </a:r>
            <a:r>
              <a:rPr lang="en-US" dirty="0">
                <a:latin typeface="Tahoma" pitchFamily="34" charset="0"/>
              </a:rPr>
              <a:t>: 100.000 </a:t>
            </a:r>
            <a:r>
              <a:rPr lang="en-US" dirty="0" err="1">
                <a:latin typeface="Tahoma" pitchFamily="34" charset="0"/>
              </a:rPr>
              <a:t>soldaten</a:t>
            </a:r>
            <a:endParaRPr lang="en-US" dirty="0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dirty="0" err="1">
                <a:latin typeface="Tahoma" pitchFamily="34" charset="0"/>
              </a:rPr>
              <a:t>Herstelbetalingen</a:t>
            </a:r>
            <a:r>
              <a:rPr lang="en-US" dirty="0">
                <a:latin typeface="Tahoma" pitchFamily="34" charset="0"/>
              </a:rPr>
              <a:t>: </a:t>
            </a:r>
            <a:r>
              <a:rPr lang="en-US" dirty="0" err="1">
                <a:latin typeface="Tahoma" pitchFamily="34" charset="0"/>
              </a:rPr>
              <a:t>miljarden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goudmark</a:t>
            </a:r>
            <a:endParaRPr lang="en-US" dirty="0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dirty="0" err="1">
                <a:latin typeface="Tahoma" pitchFamily="34" charset="0"/>
              </a:rPr>
              <a:t>Duitsland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schuldig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aan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uitbreken</a:t>
            </a:r>
            <a:r>
              <a:rPr lang="en-US" dirty="0">
                <a:latin typeface="Tahoma" pitchFamily="34" charset="0"/>
              </a:rPr>
              <a:t> WO I</a:t>
            </a: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1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article_ruhr%201923(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170599"/>
            <a:ext cx="52387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louy001belg01ill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346" y="1473569"/>
            <a:ext cx="447675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85352" y="549276"/>
            <a:ext cx="61979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1923; </a:t>
            </a:r>
            <a:r>
              <a:rPr lang="en-US" altLang="en-US" sz="2400" dirty="0" err="1">
                <a:latin typeface="Tahoma" panose="020B0604030504040204" pitchFamily="34" charset="0"/>
              </a:rPr>
              <a:t>Duitsland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blijft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achter</a:t>
            </a:r>
            <a:r>
              <a:rPr lang="en-US" altLang="en-US" sz="2400" dirty="0">
                <a:latin typeface="Tahoma" panose="020B0604030504040204" pitchFamily="34" charset="0"/>
              </a:rPr>
              <a:t> met </a:t>
            </a:r>
            <a:r>
              <a:rPr lang="en-US" altLang="en-US" sz="2400" dirty="0" err="1">
                <a:latin typeface="Tahoma" panose="020B0604030504040204" pitchFamily="34" charset="0"/>
              </a:rPr>
              <a:t>herstelbetalingen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aan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Frankrijk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en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Belgi</a:t>
            </a:r>
            <a:r>
              <a:rPr lang="en-US" altLang="en-US" sz="2400" dirty="0" err="1">
                <a:latin typeface="Tahoma" panose="020B0604030504040204" pitchFamily="34" charset="0"/>
                <a:cs typeface="Tahoma" panose="020B0604030504040204" pitchFamily="34" charset="0"/>
              </a:rPr>
              <a:t>ë</a:t>
            </a:r>
            <a:endParaRPr lang="en-US" altLang="en-U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841457" y="3421248"/>
            <a:ext cx="50815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ahoma" panose="020B0604030504040204" pitchFamily="34" charset="0"/>
              </a:rPr>
              <a:t>Franse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en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Belgische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troepen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bezetten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Ruhrgebied</a:t>
            </a:r>
            <a:endParaRPr lang="en-US" altLang="en-US" sz="2400" dirty="0">
              <a:latin typeface="Tahoma" panose="020B0604030504040204" pitchFamily="34" charset="0"/>
            </a:endParaRPr>
          </a:p>
        </p:txBody>
      </p:sp>
      <p:pic>
        <p:nvPicPr>
          <p:cNvPr id="25612" name="Picture 12" descr="ruh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52" y="1863299"/>
            <a:ext cx="3448050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519739" y="5661026"/>
            <a:ext cx="46434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ahoma" panose="020B0604030504040204" pitchFamily="34" charset="0"/>
              </a:rPr>
              <a:t>Duitse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regering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</a:rPr>
              <a:t>roept</a:t>
            </a:r>
            <a:r>
              <a:rPr lang="en-US" altLang="en-US" sz="2400" dirty="0">
                <a:latin typeface="Tahoma" panose="020B0604030504040204" pitchFamily="34" charset="0"/>
              </a:rPr>
              <a:t> op tot </a:t>
            </a:r>
            <a:r>
              <a:rPr lang="en-US" altLang="en-US" sz="2400" dirty="0" err="1">
                <a:latin typeface="Tahoma" panose="020B0604030504040204" pitchFamily="34" charset="0"/>
              </a:rPr>
              <a:t>algemene</a:t>
            </a:r>
            <a:r>
              <a:rPr lang="en-US" altLang="en-US" sz="2400" dirty="0">
                <a:latin typeface="Tahoma" panose="020B0604030504040204" pitchFamily="34" charset="0"/>
              </a:rPr>
              <a:t> staking </a:t>
            </a:r>
            <a:r>
              <a:rPr lang="en-US" altLang="en-US" sz="2400" dirty="0" err="1">
                <a:latin typeface="Tahoma" panose="020B0604030504040204" pitchFamily="34" charset="0"/>
              </a:rPr>
              <a:t>en</a:t>
            </a:r>
            <a:r>
              <a:rPr lang="en-US" altLang="en-US" sz="2400" dirty="0">
                <a:latin typeface="Tahoma" panose="020B0604030504040204" pitchFamily="34" charset="0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181061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  <p:bldP spid="25610" grpId="0"/>
      <p:bldP spid="256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Hyperinflation-19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43" y="371475"/>
            <a:ext cx="279082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10"/>
          <p:cNvSpPr txBox="1">
            <a:spLocks noChangeArrowheads="1"/>
          </p:cNvSpPr>
          <p:nvPr/>
        </p:nvSpPr>
        <p:spPr bwMode="auto">
          <a:xfrm>
            <a:off x="5087938" y="836613"/>
            <a:ext cx="374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ahoma" panose="020B0604030504040204" pitchFamily="34" charset="0"/>
              </a:rPr>
              <a:t>……</a:t>
            </a:r>
            <a:r>
              <a:rPr lang="en-US" altLang="en-US" sz="2400">
                <a:latin typeface="Tahoma" panose="020B0604030504040204" pitchFamily="34" charset="0"/>
              </a:rPr>
              <a:t>drukt geld bij</a:t>
            </a:r>
          </a:p>
        </p:txBody>
      </p:sp>
      <p:pic>
        <p:nvPicPr>
          <p:cNvPr id="28678" name="Picture 6" descr="WiemarRepublic_September_01_1923_50Million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220" y="219869"/>
            <a:ext cx="4510087" cy="300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6311900" y="1412875"/>
            <a:ext cx="0" cy="6477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757351" y="2276475"/>
            <a:ext cx="41485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3399"/>
                </a:solidFill>
                <a:latin typeface="Tahoma" panose="020B0604030504040204" pitchFamily="34" charset="0"/>
              </a:rPr>
              <a:t>Hyperinflatie</a:t>
            </a:r>
            <a:endParaRPr lang="en-US" altLang="en-US" sz="2400" b="1" dirty="0">
              <a:solidFill>
                <a:srgbClr val="003399"/>
              </a:solidFill>
              <a:latin typeface="Tahoma" panose="020B0604030504040204" pitchFamily="34" charset="0"/>
            </a:endParaRPr>
          </a:p>
        </p:txBody>
      </p:sp>
      <p:pic>
        <p:nvPicPr>
          <p:cNvPr id="28685" name="Picture 13" descr="hyperinflat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513" y="3350419"/>
            <a:ext cx="6227762" cy="297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229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/>
      <p:bldP spid="286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74826" y="260351"/>
            <a:ext cx="8353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2400">
                <a:latin typeface="Tahoma" panose="020B0604030504040204" pitchFamily="34" charset="0"/>
              </a:rPr>
              <a:t>Duitse regering en westerse grootmachten beseffen dat verzoening nodig is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800600" y="1628775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2400">
                <a:latin typeface="Tahoma" panose="020B0604030504040204" pitchFamily="34" charset="0"/>
              </a:rPr>
              <a:t>1924 Dawesplan</a:t>
            </a:r>
          </a:p>
        </p:txBody>
      </p:sp>
      <p:pic>
        <p:nvPicPr>
          <p:cNvPr id="34827" name="Picture 11" descr="Bekijk de afbeelding op ware groot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2349501"/>
            <a:ext cx="1584325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9" name="Picture 13" descr="Bekijk de afbeelding op ware groott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3716338"/>
            <a:ext cx="1608138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1" name="Picture 15" descr="Bekijk de afbeelding op ware groott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4941888"/>
            <a:ext cx="15113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3" name="Picture 17" descr="Bekijk de afbeelding op ware grootte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3644901"/>
            <a:ext cx="165576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4583113" y="3860800"/>
            <a:ext cx="2520950" cy="431800"/>
          </a:xfrm>
          <a:prstGeom prst="homePlate">
            <a:avLst>
              <a:gd name="adj" fmla="val 14595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en-US">
                <a:solidFill>
                  <a:srgbClr val="003399"/>
                </a:solidFill>
                <a:latin typeface="Tahoma" panose="020B0604030504040204" pitchFamily="34" charset="0"/>
              </a:rPr>
              <a:t>$$$$ Leningen</a:t>
            </a:r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 flipH="1" flipV="1">
            <a:off x="6816725" y="2781301"/>
            <a:ext cx="1150938" cy="7207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6888164" y="4868863"/>
            <a:ext cx="936625" cy="5762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3719513" y="2708276"/>
            <a:ext cx="1008062" cy="7207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 flipH="1" flipV="1">
            <a:off x="3935413" y="4797426"/>
            <a:ext cx="792162" cy="792163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 flipH="1">
            <a:off x="5016501" y="4581525"/>
            <a:ext cx="1800225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7391400" y="2924175"/>
            <a:ext cx="1657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1200" b="1">
                <a:solidFill>
                  <a:schemeClr val="folHlink"/>
                </a:solidFill>
                <a:latin typeface="Tahoma" panose="020B0604030504040204" pitchFamily="34" charset="0"/>
              </a:rPr>
              <a:t>herstelbetalingen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5159375" y="4652964"/>
            <a:ext cx="1657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1200" b="1">
                <a:solidFill>
                  <a:schemeClr val="folHlink"/>
                </a:solidFill>
                <a:latin typeface="Tahoma" panose="020B0604030504040204" pitchFamily="34" charset="0"/>
              </a:rPr>
              <a:t>herstelbetalingen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7391400" y="5157789"/>
            <a:ext cx="16573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1200" b="1">
                <a:solidFill>
                  <a:schemeClr val="folHlink"/>
                </a:solidFill>
                <a:latin typeface="Tahoma" panose="020B0604030504040204" pitchFamily="34" charset="0"/>
              </a:rPr>
              <a:t>herstelbetalingen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782889" y="2636838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1200" b="1">
                <a:solidFill>
                  <a:schemeClr val="folHlink"/>
                </a:solidFill>
                <a:latin typeface="Tahoma" panose="020B0604030504040204" pitchFamily="34" charset="0"/>
              </a:rPr>
              <a:t>Rente en aflossing oorlogsleningen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2927350" y="5229225"/>
            <a:ext cx="194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1200" b="1">
                <a:solidFill>
                  <a:schemeClr val="folHlink"/>
                </a:solidFill>
                <a:latin typeface="Tahoma" panose="020B0604030504040204" pitchFamily="34" charset="0"/>
              </a:rPr>
              <a:t>Rente en aflossing oorlogsleningen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2351088" y="6308726"/>
            <a:ext cx="64817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altLang="en-US" sz="2000">
                <a:latin typeface="Tahoma" panose="020B0604030504040204" pitchFamily="34" charset="0"/>
              </a:rPr>
              <a:t>Dawesplan succes</a:t>
            </a:r>
            <a:r>
              <a:rPr lang="nl-NL" altLang="en-US" sz="2000">
                <a:cs typeface="Arial" panose="020B0604020202020204" pitchFamily="34" charset="0"/>
              </a:rPr>
              <a:t>→ Duitsland klimt uit dal</a:t>
            </a:r>
          </a:p>
        </p:txBody>
      </p:sp>
    </p:spTree>
    <p:extLst>
      <p:ext uri="{BB962C8B-B14F-4D97-AF65-F5344CB8AC3E}">
        <p14:creationId xmlns:p14="http://schemas.microsoft.com/office/powerpoint/2010/main" val="393709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4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 animBg="1"/>
      <p:bldP spid="34839" grpId="0" animBg="1"/>
      <p:bldP spid="34840" grpId="0" animBg="1"/>
      <p:bldP spid="34841" grpId="0" animBg="1"/>
      <p:bldP spid="34842" grpId="0" animBg="1"/>
      <p:bldP spid="34843" grpId="0" animBg="1"/>
      <p:bldP spid="34844" grpId="0"/>
      <p:bldP spid="34845" grpId="0"/>
      <p:bldP spid="34846" grpId="0"/>
      <p:bldP spid="34847" grpId="0"/>
      <p:bldP spid="348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rspublik-images.s3.amazonaws.com/2009/10/public-domain-american-way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8" y="188914"/>
            <a:ext cx="8640762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http://www.zonezero.com/editorial/diciembre99/images/mb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"/>
            <a:ext cx="917004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207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24000" y="304800"/>
            <a:ext cx="91440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nl-NL" sz="3200" b="1" dirty="0">
                <a:solidFill>
                  <a:srgbClr val="2D2D8A">
                    <a:lumMod val="75000"/>
                  </a:srgbClr>
                </a:solidFill>
              </a:rPr>
              <a:t>De Beurskrach</a:t>
            </a:r>
            <a:endParaRPr lang="nl-NL" sz="32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991544" y="1196753"/>
            <a:ext cx="6420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u="sng" dirty="0">
                <a:solidFill>
                  <a:srgbClr val="002060"/>
                </a:solidFill>
              </a:rPr>
              <a:t>Handelen in aandelen</a:t>
            </a:r>
          </a:p>
          <a:p>
            <a:pPr lvl="2"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Bedrijven verkopen aandelen</a:t>
            </a:r>
          </a:p>
          <a:p>
            <a:pPr lvl="2"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Aandeelhouder heeft winst als bedrijf goed loopt</a:t>
            </a:r>
          </a:p>
          <a:p>
            <a:pPr lvl="2"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Waarde van een aandeel: koers (kan stijgen of dalen)</a:t>
            </a:r>
          </a:p>
        </p:txBody>
      </p:sp>
      <p:pic>
        <p:nvPicPr>
          <p:cNvPr id="5" name="Picture 4" descr="http://www.beurs-koers.nl/wp-content/uploads/2009/01/2009-1930-fvddow05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4232" y="3501008"/>
            <a:ext cx="2415592" cy="19442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991544" y="2924944"/>
            <a:ext cx="5698976" cy="367240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nl-NL" sz="3200" b="1" kern="0" dirty="0">
                <a:solidFill>
                  <a:srgbClr val="002060"/>
                </a:solidFill>
              </a:rPr>
              <a:t>Zwarte donderdag 24 oktober 1929</a:t>
            </a:r>
            <a:r>
              <a:rPr lang="nl-NL" sz="3200" b="1" kern="0" dirty="0">
                <a:solidFill>
                  <a:srgbClr val="002060"/>
                </a:solidFill>
                <a:sym typeface="Wingdings" pitchFamily="2" charset="2"/>
              </a:rPr>
              <a:t> aandelen koersen duiken omlaag</a:t>
            </a:r>
          </a:p>
          <a:p>
            <a:pPr marL="342900" indent="-342900">
              <a:defRPr/>
            </a:pPr>
            <a:r>
              <a:rPr lang="nl-NL" sz="3200" b="1" kern="0" dirty="0">
                <a:solidFill>
                  <a:srgbClr val="002060"/>
                </a:solidFill>
                <a:sym typeface="Wingdings" pitchFamily="2" charset="2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nl-NL" sz="3200" b="1" kern="0" dirty="0">
                <a:solidFill>
                  <a:srgbClr val="002060"/>
                </a:solidFill>
                <a:sym typeface="Wingdings" pitchFamily="2" charset="2"/>
              </a:rPr>
              <a:t>Mensen raken in paniek en verkopen massaal hun aandelen, koers daalt alleen maar harder.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nl-NL" sz="3200" b="1" kern="0" dirty="0">
                <a:solidFill>
                  <a:srgbClr val="002060"/>
                </a:solidFill>
                <a:sym typeface="Wingdings" pitchFamily="2" charset="2"/>
              </a:rPr>
              <a:t>Mensen kunnen leningen niet terug betalen aan de banken.</a:t>
            </a:r>
          </a:p>
          <a:p>
            <a:pPr marL="342900" indent="-342900"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nl-NL" sz="3200" b="1" kern="0" dirty="0">
                <a:solidFill>
                  <a:srgbClr val="002060"/>
                </a:solidFill>
                <a:sym typeface="Wingdings" pitchFamily="2" charset="2"/>
              </a:rPr>
              <a:t>Banken vallen om ( samen met spaargeld van miljoenen Amerikanen)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nl-NL" sz="3200" b="1" kern="0" dirty="0">
              <a:solidFill>
                <a:srgbClr val="002060"/>
              </a:solidFill>
              <a:sym typeface="Wingdings" pitchFamily="2" charset="2"/>
            </a:endParaRPr>
          </a:p>
          <a:p>
            <a:pPr marL="342900" indent="-342900">
              <a:defRPr/>
            </a:pPr>
            <a:endParaRPr lang="nl-NL" sz="3200" b="1" kern="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endParaRPr lang="nl-NL" sz="3200" b="1" kern="0" dirty="0">
              <a:solidFill>
                <a:srgbClr val="002060"/>
              </a:solidFill>
            </a:endParaRPr>
          </a:p>
        </p:txBody>
      </p:sp>
      <p:sp>
        <p:nvSpPr>
          <p:cNvPr id="7" name="PIJL-OMLAAG 6"/>
          <p:cNvSpPr/>
          <p:nvPr/>
        </p:nvSpPr>
        <p:spPr>
          <a:xfrm>
            <a:off x="4367808" y="3429000"/>
            <a:ext cx="484632" cy="36004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OMLAAG 7"/>
          <p:cNvSpPr/>
          <p:nvPr/>
        </p:nvSpPr>
        <p:spPr>
          <a:xfrm>
            <a:off x="4367808" y="4293096"/>
            <a:ext cx="484632" cy="36004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OMLAAG 8"/>
          <p:cNvSpPr/>
          <p:nvPr/>
        </p:nvSpPr>
        <p:spPr>
          <a:xfrm>
            <a:off x="4367808" y="5157192"/>
            <a:ext cx="484632" cy="36004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40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24000" y="304800"/>
            <a:ext cx="91440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nl-NL" sz="3000" b="1" dirty="0">
                <a:solidFill>
                  <a:srgbClr val="2D2D8A">
                    <a:lumMod val="75000"/>
                  </a:srgbClr>
                </a:solidFill>
              </a:rPr>
              <a:t>Oorzaken van ‘Zwarte Donderdag’</a:t>
            </a:r>
            <a:endParaRPr lang="nl-NL" sz="30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207569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1847528" y="1556792"/>
            <a:ext cx="8229600" cy="1566738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nl-NL" b="1" kern="0" dirty="0">
                <a:solidFill>
                  <a:srgbClr val="002060"/>
                </a:solidFill>
              </a:rPr>
              <a:t>In de zomer van 1929 kwam de Amerikaanse economie al in de problemen.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endParaRPr lang="nl-NL" b="1" kern="0" dirty="0">
              <a:solidFill>
                <a:srgbClr val="002060"/>
              </a:solidFill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nl-NL" b="1" kern="0" dirty="0">
                <a:solidFill>
                  <a:srgbClr val="002060"/>
                </a:solidFill>
              </a:rPr>
              <a:t>De markt is verzadigd, er is steeds minder vraag naar producten.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endParaRPr lang="nl-NL" sz="3200" kern="0" dirty="0"/>
          </a:p>
        </p:txBody>
      </p:sp>
      <p:sp>
        <p:nvSpPr>
          <p:cNvPr id="7" name="Tekstvak 6"/>
          <p:cNvSpPr txBox="1"/>
          <p:nvPr/>
        </p:nvSpPr>
        <p:spPr>
          <a:xfrm>
            <a:off x="4367809" y="3645024"/>
            <a:ext cx="31288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002060"/>
                </a:solidFill>
              </a:rPr>
              <a:t>Fabrieken maken minder winst</a:t>
            </a:r>
            <a:endParaRPr lang="nl-NL" b="1" dirty="0">
              <a:solidFill>
                <a:srgbClr val="00206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104112" y="5445224"/>
            <a:ext cx="29251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002060"/>
                </a:solidFill>
              </a:rPr>
              <a:t>Bedrijven ontslaan arbeiders</a:t>
            </a:r>
            <a:endParaRPr lang="nl-NL" b="1" dirty="0">
              <a:solidFill>
                <a:srgbClr val="00206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2063552" y="5445224"/>
            <a:ext cx="273414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002060"/>
                </a:solidFill>
              </a:rPr>
              <a:t>Minder geld bij de mensen</a:t>
            </a:r>
            <a:endParaRPr lang="nl-NL" b="1" dirty="0">
              <a:solidFill>
                <a:srgbClr val="002060"/>
              </a:solidFill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4079776" y="4077072"/>
            <a:ext cx="1152128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6960096" y="4077072"/>
            <a:ext cx="936104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 flipH="1">
            <a:off x="5447928" y="5589240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524000" y="304800"/>
            <a:ext cx="9144000" cy="685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r">
              <a:defRPr/>
            </a:pPr>
            <a:r>
              <a:rPr lang="nl-NL" sz="3200" b="1" dirty="0">
                <a:solidFill>
                  <a:srgbClr val="2D2D8A">
                    <a:lumMod val="75000"/>
                  </a:srgbClr>
                </a:solidFill>
              </a:rPr>
              <a:t>De oplossingen</a:t>
            </a:r>
            <a:endParaRPr lang="nl-NL" sz="3200" b="1" dirty="0">
              <a:solidFill>
                <a:srgbClr val="2D2D8A">
                  <a:lumMod val="75000"/>
                </a:srgb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524001" y="1700808"/>
            <a:ext cx="4057521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b="1" u="sng" dirty="0">
                <a:solidFill>
                  <a:srgbClr val="002060"/>
                </a:solidFill>
              </a:rPr>
              <a:t>President </a:t>
            </a:r>
            <a:r>
              <a:rPr lang="nl-NL" b="1" u="sng" dirty="0" err="1">
                <a:solidFill>
                  <a:srgbClr val="002060"/>
                </a:solidFill>
              </a:rPr>
              <a:t>Hoover</a:t>
            </a:r>
            <a:r>
              <a:rPr lang="nl-NL" b="1" u="sng" dirty="0">
                <a:solidFill>
                  <a:srgbClr val="00206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Crisis wordt vanzelf overwonnen</a:t>
            </a:r>
          </a:p>
          <a:p>
            <a:pPr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Bezuinigen op ambtenaren </a:t>
            </a:r>
          </a:p>
          <a:p>
            <a:pPr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1 jaar lang: geen schulden   </a:t>
            </a:r>
          </a:p>
          <a:p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   aflossen</a:t>
            </a: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712798" y="1700808"/>
            <a:ext cx="4374403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u="sng" dirty="0">
                <a:solidFill>
                  <a:srgbClr val="002060"/>
                </a:solidFill>
              </a:rPr>
              <a:t>President </a:t>
            </a:r>
            <a:r>
              <a:rPr lang="nl-NL" b="1" u="sng" dirty="0" err="1">
                <a:solidFill>
                  <a:srgbClr val="002060"/>
                </a:solidFill>
              </a:rPr>
              <a:t>Roosevelt</a:t>
            </a:r>
            <a:r>
              <a:rPr lang="nl-NL" b="1" u="sng" dirty="0">
                <a:solidFill>
                  <a:srgbClr val="002060"/>
                </a:solidFill>
              </a:rPr>
              <a:t>  (vanaf 1932)</a:t>
            </a:r>
          </a:p>
          <a:p>
            <a:pPr>
              <a:buFont typeface="Wingdings" pitchFamily="2" charset="2"/>
              <a:buChar char="v"/>
            </a:pP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i="1" dirty="0">
                <a:solidFill>
                  <a:srgbClr val="002060"/>
                </a:solidFill>
              </a:rPr>
              <a:t>New Deal politiek:</a:t>
            </a:r>
          </a:p>
          <a:p>
            <a:pPr>
              <a:buFont typeface="Wingdings" pitchFamily="2" charset="2"/>
              <a:buChar char="v"/>
            </a:pPr>
            <a:r>
              <a:rPr lang="nl-NL" b="1" i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Pakket met maatregelingen </a:t>
            </a:r>
            <a:endParaRPr lang="nl-NL" b="1" i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nl-NL" b="1" i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Staat mag tekort hebben op de begroting</a:t>
            </a:r>
          </a:p>
          <a:p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b="1" dirty="0">
                <a:solidFill>
                  <a:srgbClr val="002060"/>
                </a:solidFill>
              </a:rPr>
              <a:t>   om de economie nieuw leven in te blazen</a:t>
            </a: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  <a:p>
            <a:endParaRPr lang="nl-NL" b="1" dirty="0">
              <a:solidFill>
                <a:srgbClr val="002060"/>
              </a:solidFill>
            </a:endParaRPr>
          </a:p>
        </p:txBody>
      </p:sp>
      <p:pic>
        <p:nvPicPr>
          <p:cNvPr id="6" name="Picture 2" descr="http://imagesnoise.com/images/United%20States%20Presidents%20List/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593" y="3717032"/>
            <a:ext cx="2013121" cy="23042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4" descr="http://cache2.allpostersimages.com/p/LRG/27/2741/E3RND00Z/posters/franklin-delano-roosevelt-32nd-president-of-the-usa-in-the-year-of-his-elec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6120" y="3717032"/>
            <a:ext cx="1867024" cy="22799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337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288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Tahoma</vt:lpstr>
      <vt:lpstr>Wingdings</vt:lpstr>
      <vt:lpstr>Office Theme</vt:lpstr>
      <vt:lpstr>PowerPoint Presentation</vt:lpstr>
      <vt:lpstr>De afloop van de Eerste Wereldoorlog voor Duitsland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Harte</dc:creator>
  <cp:lastModifiedBy>Krista Harte</cp:lastModifiedBy>
  <cp:revision>2</cp:revision>
  <dcterms:created xsi:type="dcterms:W3CDTF">2014-12-10T19:31:14Z</dcterms:created>
  <dcterms:modified xsi:type="dcterms:W3CDTF">2014-12-10T19:39:49Z</dcterms:modified>
</cp:coreProperties>
</file>